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360" r:id="rId14"/>
    <p:sldId id="266" r:id="rId15"/>
    <p:sldId id="278" r:id="rId16"/>
    <p:sldId id="277" r:id="rId17"/>
    <p:sldId id="267" r:id="rId18"/>
    <p:sldId id="274" r:id="rId19"/>
    <p:sldId id="275" r:id="rId20"/>
    <p:sldId id="276" r:id="rId21"/>
    <p:sldId id="296" r:id="rId22"/>
    <p:sldId id="294" r:id="rId23"/>
    <p:sldId id="298" r:id="rId24"/>
    <p:sldId id="299" r:id="rId25"/>
    <p:sldId id="300" r:id="rId26"/>
    <p:sldId id="297" r:id="rId27"/>
    <p:sldId id="301" r:id="rId28"/>
    <p:sldId id="352" r:id="rId29"/>
    <p:sldId id="353" r:id="rId30"/>
    <p:sldId id="354" r:id="rId31"/>
    <p:sldId id="358" r:id="rId32"/>
    <p:sldId id="295" r:id="rId33"/>
    <p:sldId id="302" r:id="rId34"/>
    <p:sldId id="303" r:id="rId35"/>
    <p:sldId id="304" r:id="rId36"/>
    <p:sldId id="305" r:id="rId37"/>
    <p:sldId id="355" r:id="rId38"/>
    <p:sldId id="306" r:id="rId39"/>
    <p:sldId id="307" r:id="rId40"/>
    <p:sldId id="357" r:id="rId41"/>
    <p:sldId id="356" r:id="rId42"/>
    <p:sldId id="348" r:id="rId43"/>
    <p:sldId id="349" r:id="rId44"/>
    <p:sldId id="350" r:id="rId45"/>
    <p:sldId id="269" r:id="rId46"/>
    <p:sldId id="346" r:id="rId47"/>
    <p:sldId id="345" r:id="rId48"/>
    <p:sldId id="284" r:id="rId49"/>
    <p:sldId id="285" r:id="rId50"/>
    <p:sldId id="286" r:id="rId51"/>
    <p:sldId id="318" r:id="rId52"/>
    <p:sldId id="287" r:id="rId53"/>
    <p:sldId id="309" r:id="rId54"/>
    <p:sldId id="310" r:id="rId55"/>
    <p:sldId id="312" r:id="rId56"/>
    <p:sldId id="311" r:id="rId57"/>
    <p:sldId id="313" r:id="rId58"/>
    <p:sldId id="314" r:id="rId59"/>
    <p:sldId id="315" r:id="rId60"/>
    <p:sldId id="351" r:id="rId61"/>
    <p:sldId id="316" r:id="rId62"/>
    <p:sldId id="317" r:id="rId63"/>
    <p:sldId id="319" r:id="rId64"/>
    <p:sldId id="320" r:id="rId65"/>
    <p:sldId id="321" r:id="rId66"/>
    <p:sldId id="322" r:id="rId67"/>
    <p:sldId id="323" r:id="rId68"/>
    <p:sldId id="324" r:id="rId69"/>
    <p:sldId id="326" r:id="rId70"/>
    <p:sldId id="327" r:id="rId71"/>
    <p:sldId id="328" r:id="rId72"/>
    <p:sldId id="288" r:id="rId73"/>
    <p:sldId id="330" r:id="rId74"/>
    <p:sldId id="331" r:id="rId75"/>
    <p:sldId id="332" r:id="rId76"/>
    <p:sldId id="333" r:id="rId77"/>
    <p:sldId id="338" r:id="rId78"/>
    <p:sldId id="334" r:id="rId79"/>
    <p:sldId id="335" r:id="rId80"/>
    <p:sldId id="336" r:id="rId81"/>
    <p:sldId id="337" r:id="rId82"/>
    <p:sldId id="339" r:id="rId83"/>
    <p:sldId id="340" r:id="rId84"/>
    <p:sldId id="290" r:id="rId85"/>
    <p:sldId id="341" r:id="rId86"/>
    <p:sldId id="361" r:id="rId87"/>
    <p:sldId id="362" r:id="rId88"/>
    <p:sldId id="291" r:id="rId89"/>
    <p:sldId id="342" r:id="rId90"/>
    <p:sldId id="347" r:id="rId91"/>
    <p:sldId id="34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69800" autoAdjust="0"/>
  </p:normalViewPr>
  <p:slideViewPr>
    <p:cSldViewPr snapToGrid="0">
      <p:cViewPr varScale="1">
        <p:scale>
          <a:sx n="79" d="100"/>
          <a:sy n="79" d="100"/>
        </p:scale>
        <p:origin x="18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it is an honor and a joy to be with you today. I am a senior data analyst at the University of Arizona, and an adjunct faculty member at the College for Creative Studies where I teach graduate classes on data visualization. Thank you for being here, and I hope you will find this webinar beneficial. Before I begin, I would like acknowledge that I am on the </a:t>
            </a:r>
            <a:r>
              <a:rPr lang="en-US" b="0" i="0" dirty="0">
                <a:solidFill>
                  <a:srgbClr val="403635"/>
                </a:solidFill>
                <a:effectLst/>
                <a:latin typeface="MiloWeb"/>
              </a:rPr>
              <a:t>ancestral lands of the Tohono O'odham and Pascua Yaqui nations, indigenous peoples who have occupied this land since time immemorial. </a:t>
            </a:r>
          </a:p>
          <a:p>
            <a:endParaRPr lang="en-US" b="0" i="0" dirty="0">
              <a:solidFill>
                <a:srgbClr val="403635"/>
              </a:solidFill>
              <a:effectLst/>
              <a:latin typeface="MiloWeb"/>
            </a:endParaRPr>
          </a:p>
          <a:p>
            <a:r>
              <a:rPr lang="en-US" b="0" i="0" dirty="0">
                <a:solidFill>
                  <a:srgbClr val="403635"/>
                </a:solidFill>
                <a:effectLst/>
                <a:latin typeface="MiloWeb"/>
              </a:rPr>
              <a:t>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37</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It is an honor and a joy to be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4/9/2021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4/9/2021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84.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12746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inst_list</a:t>
            </a:r>
            <a:r>
              <a:rPr lang="en-US" sz="3600" dirty="0"/>
              <a:t>)</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698631" y="1231900"/>
            <a:ext cx="6794738" cy="475488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4294233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940</TotalTime>
  <Words>6209</Words>
  <Application>Microsoft Office PowerPoint</Application>
  <PresentationFormat>Widescreen</PresentationFormat>
  <Paragraphs>498</Paragraphs>
  <Slides>91</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What’s Possible with ggplot2?</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 (inst_list)</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What’s Possible with ggplot2?</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105</cp:revision>
  <dcterms:created xsi:type="dcterms:W3CDTF">2021-03-06T21:07:36Z</dcterms:created>
  <dcterms:modified xsi:type="dcterms:W3CDTF">2021-04-09T23:43:23Z</dcterms:modified>
</cp:coreProperties>
</file>